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5" r:id="rId6"/>
    <p:sldId id="262" r:id="rId7"/>
    <p:sldId id="263" r:id="rId8"/>
    <p:sldId id="273" r:id="rId9"/>
    <p:sldId id="279" r:id="rId10"/>
    <p:sldId id="272" r:id="rId11"/>
    <p:sldId id="280" r:id="rId12"/>
    <p:sldId id="281" r:id="rId13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82639-DD8D-4584-86F0-64337BBC5CD8}" v="9" dt="2022-06-20T12:44:05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373D-3228-4290-9370-914C047EFD40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22BF-3D2D-43B5-B126-931D1357B0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4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Gennemsigtighed som oplæg til økonomi</a:t>
            </a:r>
          </a:p>
          <a:p>
            <a:endParaRPr lang="da-DK"/>
          </a:p>
          <a:p>
            <a:r>
              <a:rPr lang="da-DK"/>
              <a:t>Alle kan lære af partnering uagtet entrepriseform</a:t>
            </a:r>
          </a:p>
          <a:p>
            <a:endParaRPr lang="da-DK"/>
          </a:p>
          <a:p>
            <a:r>
              <a:rPr lang="da-DK" err="1"/>
              <a:t>Partneringuddannelse</a:t>
            </a:r>
            <a:r>
              <a:rPr lang="da-DK"/>
              <a:t> kædes til blomst og programledere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13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Gennemsigtighed som oplæg til økonomi</a:t>
            </a:r>
          </a:p>
          <a:p>
            <a:endParaRPr lang="da-DK"/>
          </a:p>
          <a:p>
            <a:r>
              <a:rPr lang="da-DK"/>
              <a:t>Alle kan lære af partnering uagtet entrepriseform</a:t>
            </a:r>
          </a:p>
          <a:p>
            <a:endParaRPr lang="da-DK"/>
          </a:p>
          <a:p>
            <a:r>
              <a:rPr lang="da-DK" err="1"/>
              <a:t>Partneringuddannelse</a:t>
            </a:r>
            <a:r>
              <a:rPr lang="da-DK"/>
              <a:t> kædes til blomst og programledere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9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238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Gennemsigtighed som oplæg til økonomi</a:t>
            </a:r>
          </a:p>
          <a:p>
            <a:endParaRPr lang="da-DK"/>
          </a:p>
          <a:p>
            <a:r>
              <a:rPr lang="da-DK"/>
              <a:t>Alle kan lære af partnering uagtet entrepriseform</a:t>
            </a:r>
          </a:p>
          <a:p>
            <a:endParaRPr lang="da-DK"/>
          </a:p>
          <a:p>
            <a:r>
              <a:rPr lang="da-DK" err="1"/>
              <a:t>Partneringuddannelse</a:t>
            </a:r>
            <a:r>
              <a:rPr lang="da-DK"/>
              <a:t> kædes til blomst og programledere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57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Gennemsigtighed som oplæg til økonomi</a:t>
            </a:r>
          </a:p>
          <a:p>
            <a:endParaRPr lang="da-DK"/>
          </a:p>
          <a:p>
            <a:r>
              <a:rPr lang="da-DK"/>
              <a:t>Alle kan lære af partnering uagtet entrepriseform</a:t>
            </a:r>
          </a:p>
          <a:p>
            <a:endParaRPr lang="da-DK"/>
          </a:p>
          <a:p>
            <a:r>
              <a:rPr lang="da-DK" err="1"/>
              <a:t>Partneringuddannelse</a:t>
            </a:r>
            <a:r>
              <a:rPr lang="da-DK"/>
              <a:t> kædes til blomst og programledere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19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12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601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F22BF-3D2D-43B5-B126-931D1357B0F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58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AB413-0213-4D35-B361-430ED8EBE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FF385B0-E2D3-47A9-8FB5-3F479CFF9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3E033D-3F18-4454-BB20-8125E737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8145F2-4E21-4783-8A97-7BFE439D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115CAC-2451-4FAD-9677-4D954F86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73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C499E-0E39-4E24-A54B-F2893265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658EA42-B12F-4F58-B8D1-B4DA6AF55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8BFFFE-C624-42AC-BD61-60A1B004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5EEB9F-71DC-41FE-8D88-805D49F5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A7198D-386F-4FC7-90FB-358A0AA6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19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E2AE10-C269-415E-A37D-F16A86AE8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59F4F32-0F1E-43E2-A74C-284F32973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C7EF10-1F72-45B5-8A65-9FE008ED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C50AA2-3303-4915-8688-3187D518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A645C0-A844-4DEF-B42C-7CF8E81D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0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5E638-E1EB-4A79-945A-C3FE847F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F6E971-5C8E-40E0-8B46-DF08F4AE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026CB0-3D21-433F-BF66-3A19E586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3D65B1-0634-4A08-9558-E8676917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AFF973-376A-4C40-A0F3-70417762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9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985F3-2CCC-4654-8000-512E773C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151AD5-BDEC-45A1-A6A2-6F833CD11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A73BB6-6758-4A1E-BB23-3B21E3BA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8F0D1F-EAA0-4E71-BAD1-9AF02AF4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C346D7-4CF2-4CEA-A88C-6020879B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12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A6DAD-6A1D-4AD4-8530-FB920FA8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717DDA-33E8-400C-A6DA-217FE747A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20E77B3-3F29-473E-B429-A3B4E46A5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963944D-D144-4B65-961F-0C76B4B8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E1E8D5-5ADD-4EBA-A983-AAE73DA1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6499E5-9FC1-40B1-8E4C-468DA827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98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39C6C-553C-4806-8626-F0FCDC7F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EC8907-F889-4132-95EA-84893E619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43764A-CFEB-45D7-833F-DA6C1B00F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6265D64-ED21-4069-A95E-AF28E366C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ACD2964-5D93-49F7-91D1-ACC1B3B81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575D9BF-6461-4ADE-9294-B2940DF8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DD3DB28-C4A9-4C40-9B4D-6045A97E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731FA38-6185-4F08-BBB1-38F9B0CA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25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AFA53-B50C-45EE-A0E6-6A0FF9F2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8806BAE-CADB-46C2-91D8-66593E2D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0FAD7AF-8410-4D3B-B554-23897A13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56B9E3-EDA1-4D36-918A-D211A2D0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80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97F66CE-3122-4616-AD43-31FBFC81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6768FD-3270-44CF-9B0A-A83BD6C9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DE8560-790A-4149-A593-84B92CF8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0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A46A4-7892-4285-96ED-5E914B70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6ACE14-8D7E-4DEA-A6C6-90F5E9D0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6B3E41D-93A3-486A-987D-73C98DAA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BA8B037-B50C-49F9-A6E3-71A49797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051CBD-2A74-4022-903E-96F85958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C799F0-7798-419F-A04F-EED67BF2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34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27430-1094-400B-AC83-7AEC0763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99D7D8B-C21B-4EFE-A80D-229A573FA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ABD674-B681-4576-8F71-B0382A28E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6B5298-4B98-471B-8255-E3678004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713F30-FBF5-427F-89AA-E4FD4DC8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AD2A3FD-B316-4320-99A6-DE1B2F8C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D44906A-ABD6-4A87-8199-4F8ECEA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2D8091-D28D-47D8-BD8D-40424368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D0F257-46EF-44B9-9767-157736BDD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59B3-6015-44CB-87A4-9444613886FD}" type="datetimeFigureOut">
              <a:rPr lang="da-DK" smtClean="0"/>
              <a:t>20-06-2022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4FAEF2-68ED-489D-928F-08AEA7E25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76EDE1-3C81-4B07-B84C-00373FCD8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3459-AC8C-4503-A42C-9287366DC3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8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HqHD1DOTVQ?start=1&amp;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07701-D9E5-4A70-BEAE-D3B0E2851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80" y="1932488"/>
            <a:ext cx="10291838" cy="794966"/>
          </a:xfrm>
        </p:spPr>
        <p:txBody>
          <a:bodyPr>
            <a:noAutofit/>
          </a:bodyPr>
          <a:lstStyle/>
          <a:p>
            <a:r>
              <a:rPr lang="da-DK" sz="4800" b="1" dirty="0"/>
              <a:t>Partnering på fjernvarmeprojekter</a:t>
            </a:r>
            <a:endParaRPr lang="da-DK" sz="4800" b="1" i="1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23A48D3-3FA9-40D0-B771-3604DF5416E8}"/>
              </a:ext>
            </a:extLst>
          </p:cNvPr>
          <p:cNvSpPr txBox="1">
            <a:spLocks/>
          </p:cNvSpPr>
          <p:nvPr/>
        </p:nvSpPr>
        <p:spPr>
          <a:xfrm>
            <a:off x="1275692" y="3685360"/>
            <a:ext cx="9640614" cy="1074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Samarbejde om partnering</a:t>
            </a:r>
          </a:p>
          <a:p>
            <a:r>
              <a:rPr lang="da-DK" sz="3200" dirty="0"/>
              <a:t>Juni 2022</a:t>
            </a:r>
          </a:p>
        </p:txBody>
      </p:sp>
      <p:pic>
        <p:nvPicPr>
          <p:cNvPr id="11" name="Billede 10" descr="Et billede, der indeholder tekst, skilt, ur&#10;&#10;Automatisk genereret beskrivelse">
            <a:extLst>
              <a:ext uri="{FF2B5EF4-FFF2-40B4-BE49-F238E27FC236}">
                <a16:creationId xmlns:a16="http://schemas.microsoft.com/office/drawing/2014/main" id="{D71CBB6A-DEFC-4751-AD46-467C2C383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34" y="5947507"/>
            <a:ext cx="1992344" cy="62234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17E8086-D206-4DFF-8C6D-B123EE6A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518820B-BAE0-41C9-B325-66AF01306E22}"/>
              </a:ext>
            </a:extLst>
          </p:cNvPr>
          <p:cNvSpPr txBox="1"/>
          <p:nvPr/>
        </p:nvSpPr>
        <p:spPr>
          <a:xfrm>
            <a:off x="793820" y="6258680"/>
            <a:ext cx="67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j-lt"/>
              </a:rPr>
              <a:t>Arkil.dk/fjernvarmeipartnering</a:t>
            </a:r>
          </a:p>
        </p:txBody>
      </p:sp>
    </p:spTree>
    <p:extLst>
      <p:ext uri="{BB962C8B-B14F-4D97-AF65-F5344CB8AC3E}">
        <p14:creationId xmlns:p14="http://schemas.microsoft.com/office/powerpoint/2010/main" val="258612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CCEFA-F5F8-41CF-82E8-CD0DD51E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Bidt af partnering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1B203409-D289-4250-9299-195BA019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083"/>
            <a:ext cx="4670918" cy="3280180"/>
          </a:xfrm>
        </p:spPr>
        <p:txBody>
          <a:bodyPr>
            <a:normAutofit/>
          </a:bodyPr>
          <a:lstStyle/>
          <a:p>
            <a:r>
              <a:rPr lang="da-DK" dirty="0"/>
              <a:t>Arkils erfaringer med partnering</a:t>
            </a:r>
          </a:p>
          <a:p>
            <a:r>
              <a:rPr lang="da-DK" dirty="0"/>
              <a:t>Succes er så meget mere…</a:t>
            </a:r>
          </a:p>
          <a:p>
            <a:r>
              <a:rPr lang="da-DK" dirty="0"/>
              <a:t>Arbejdsglæde og fastholdelse af medarbejdere</a:t>
            </a:r>
          </a:p>
          <a:p>
            <a:r>
              <a:rPr lang="da-DK" dirty="0"/>
              <a:t>Samarbejde med projektet i centrum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 descr="Et billede, der indeholder kort&#10;&#10;Automatisk genereret beskrivelse">
            <a:extLst>
              <a:ext uri="{FF2B5EF4-FFF2-40B4-BE49-F238E27FC236}">
                <a16:creationId xmlns:a16="http://schemas.microsoft.com/office/drawing/2014/main" id="{0EE3C008-D904-46BE-A20E-ED6CED215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431" r="14016" b="3166"/>
          <a:stretch/>
        </p:blipFill>
        <p:spPr>
          <a:xfrm>
            <a:off x="5985636" y="1690688"/>
            <a:ext cx="5503631" cy="37553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803DCA0-55BF-4FB0-971D-C0D446599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CCEFA-F5F8-41CF-82E8-CD0DD51E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Hvad kan partnering?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1B203409-D289-4250-9299-195BA019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3083"/>
            <a:ext cx="7181428" cy="4286986"/>
          </a:xfrm>
        </p:spPr>
        <p:txBody>
          <a:bodyPr>
            <a:normAutofit/>
          </a:bodyPr>
          <a:lstStyle/>
          <a:p>
            <a:r>
              <a:rPr lang="da-DK" dirty="0"/>
              <a:t>Tidlig involvering af alle parter - entreprenøren er med allerede i tildannelsen</a:t>
            </a:r>
          </a:p>
          <a:p>
            <a:r>
              <a:rPr lang="da-DK" dirty="0"/>
              <a:t>Fælles projektoptimeringer</a:t>
            </a:r>
          </a:p>
          <a:p>
            <a:r>
              <a:rPr lang="da-DK" dirty="0"/>
              <a:t>Fælles håndtering af risici</a:t>
            </a:r>
          </a:p>
          <a:p>
            <a:r>
              <a:rPr lang="da-DK" dirty="0"/>
              <a:t>Åben projektøkonomi</a:t>
            </a: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DB9767-96D1-4C2A-BA98-DEAA0018E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4836" y="2716559"/>
            <a:ext cx="3561688" cy="3425905"/>
          </a:xfrm>
          <a:prstGeom prst="rect">
            <a:avLst/>
          </a:prstGeom>
        </p:spPr>
      </p:pic>
      <p:pic>
        <p:nvPicPr>
          <p:cNvPr id="8" name="Billede 7" descr="Et billede, der indeholder græs, skriveredskaber, farveblyant&#10;&#10;Automatisk genereret beskrivelse">
            <a:extLst>
              <a:ext uri="{FF2B5EF4-FFF2-40B4-BE49-F238E27FC236}">
                <a16:creationId xmlns:a16="http://schemas.microsoft.com/office/drawing/2014/main" id="{4A58CBAA-1E3C-4CC4-A78C-23EB9280B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959" y="4408247"/>
            <a:ext cx="6465118" cy="17342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5AAF385-1812-4BD3-8D56-55798BE50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CCEFA-F5F8-41CF-82E8-CD0DD51E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Åben projektøkonomi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1B203409-D289-4250-9299-195BA019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508"/>
            <a:ext cx="4459357" cy="4286986"/>
          </a:xfrm>
        </p:spPr>
        <p:txBody>
          <a:bodyPr>
            <a:normAutofit/>
          </a:bodyPr>
          <a:lstStyle/>
          <a:p>
            <a:r>
              <a:rPr lang="da-DK" dirty="0"/>
              <a:t>Fase 0 – Udbud og tilbud med enhedspriser</a:t>
            </a:r>
          </a:p>
          <a:p>
            <a:r>
              <a:rPr lang="da-DK" dirty="0"/>
              <a:t>Fase 1 – Projektforslag, risikopulje og </a:t>
            </a:r>
            <a:r>
              <a:rPr lang="da-DK" dirty="0" err="1"/>
              <a:t>targetbudget</a:t>
            </a:r>
            <a:endParaRPr lang="da-DK" dirty="0"/>
          </a:p>
          <a:p>
            <a:r>
              <a:rPr lang="da-DK" dirty="0"/>
              <a:t>Fase 2 – Detailprojekt og udførelse</a:t>
            </a:r>
          </a:p>
          <a:p>
            <a:r>
              <a:rPr lang="da-DK" dirty="0"/>
              <a:t>Over-/underskudsdeling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210D47C-E5BC-45A1-A436-D9F3C2225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D7765E5-A5CA-4665-9B2C-B2510F3AF5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7557" y="1876926"/>
            <a:ext cx="6500605" cy="3531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21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CCEFA-F5F8-41CF-82E8-CD0DD51E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Fælles målsætninger og succeser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1B203409-D289-4250-9299-195BA019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083"/>
            <a:ext cx="8874760" cy="4719792"/>
          </a:xfrm>
        </p:spPr>
        <p:txBody>
          <a:bodyPr>
            <a:normAutofit/>
          </a:bodyPr>
          <a:lstStyle/>
          <a:p>
            <a:r>
              <a:rPr lang="da-DK" dirty="0"/>
              <a:t>Innovation, bæredygtighed, arbejdsmiljø, kommunikation og meget mere</a:t>
            </a:r>
          </a:p>
          <a:p>
            <a:r>
              <a:rPr lang="da-DK" dirty="0"/>
              <a:t>Innovation fra rørgrav til drift</a:t>
            </a:r>
          </a:p>
          <a:p>
            <a:r>
              <a:rPr lang="da-DK" dirty="0"/>
              <a:t>Eksterne samarbejdspartnere</a:t>
            </a:r>
          </a:p>
          <a:p>
            <a:r>
              <a:rPr lang="da-DK" dirty="0"/>
              <a:t>Kompetencer i bredere sammenhænge</a:t>
            </a:r>
          </a:p>
          <a:p>
            <a:endParaRPr lang="da-DK" dirty="0"/>
          </a:p>
        </p:txBody>
      </p:sp>
      <p:pic>
        <p:nvPicPr>
          <p:cNvPr id="9" name="Billede 8" descr="Et billede, der indeholder udendørs, person, mand, jord&#10;&#10;Automatisk genereret beskrivelse">
            <a:extLst>
              <a:ext uri="{FF2B5EF4-FFF2-40B4-BE49-F238E27FC236}">
                <a16:creationId xmlns:a16="http://schemas.microsoft.com/office/drawing/2014/main" id="{2A67FBBF-7E94-4A4A-9FF7-1BEFE074A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 b="13868"/>
          <a:stretch/>
        </p:blipFill>
        <p:spPr>
          <a:xfrm>
            <a:off x="1191126" y="4404528"/>
            <a:ext cx="2022799" cy="1815288"/>
          </a:xfrm>
          <a:prstGeom prst="rect">
            <a:avLst/>
          </a:prstGeom>
        </p:spPr>
      </p:pic>
      <p:pic>
        <p:nvPicPr>
          <p:cNvPr id="11" name="Billede 10" descr="Et billede, der indeholder snavset&#10;&#10;Automatisk genereret beskrivelse">
            <a:extLst>
              <a:ext uri="{FF2B5EF4-FFF2-40B4-BE49-F238E27FC236}">
                <a16:creationId xmlns:a16="http://schemas.microsoft.com/office/drawing/2014/main" id="{356D211C-0457-4EAE-AE4D-6E43F7B17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7910" y="4404528"/>
            <a:ext cx="1947226" cy="181039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2FDDA8F-0008-4676-89C8-24B6CDB99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  <p:pic>
        <p:nvPicPr>
          <p:cNvPr id="4" name="Billede 3" descr="Et billede, der indeholder tekst, træ, udendørs, græs&#10;&#10;Automatisk genereret beskrivelse">
            <a:extLst>
              <a:ext uri="{FF2B5EF4-FFF2-40B4-BE49-F238E27FC236}">
                <a16:creationId xmlns:a16="http://schemas.microsoft.com/office/drawing/2014/main" id="{EC3B1B00-5C2B-4297-B5BA-B3EF5BC6AB0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121" y="4404528"/>
            <a:ext cx="3215372" cy="18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er 6" title="ARKIL OG AARSLEFF UDVIKLER BANEBRYDENDE LØSNING">
            <a:hlinkClick r:id="" action="ppaction://media"/>
            <a:extLst>
              <a:ext uri="{FF2B5EF4-FFF2-40B4-BE49-F238E27FC236}">
                <a16:creationId xmlns:a16="http://schemas.microsoft.com/office/drawing/2014/main" id="{BE3C6783-FAD0-49A6-8DA7-B8D040B516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312" y="254967"/>
            <a:ext cx="11163343" cy="63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3D27829-CDFC-49D2-B20A-81A8FF547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1" y="1082387"/>
            <a:ext cx="5980469" cy="5746890"/>
          </a:xfrm>
          <a:prstGeom prst="rect">
            <a:avLst/>
          </a:prstGeom>
        </p:spPr>
      </p:pic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5F90CC28-C609-48BF-A487-FDD433A7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317" y="2601242"/>
            <a:ext cx="5980469" cy="2568502"/>
          </a:xfrm>
        </p:spPr>
        <p:txBody>
          <a:bodyPr>
            <a:normAutofit/>
          </a:bodyPr>
          <a:lstStyle/>
          <a:p>
            <a:r>
              <a:rPr lang="da-DK" dirty="0"/>
              <a:t>Hvad vægter I ved det gode samarbejde?</a:t>
            </a:r>
          </a:p>
          <a:p>
            <a:r>
              <a:rPr lang="da-DK" dirty="0"/>
              <a:t>Hvad bakser I med i dag?</a:t>
            </a:r>
          </a:p>
          <a:p>
            <a:r>
              <a:rPr lang="da-DK" dirty="0"/>
              <a:t>Kan partnering gøre en forskel for jer?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8506F1-4C60-487E-B108-3C12591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/>
              <a:t>Samarbejde om partnering</a:t>
            </a:r>
            <a:endParaRPr lang="da-DK" sz="4000" dirty="0"/>
          </a:p>
        </p:txBody>
      </p:sp>
      <p:pic>
        <p:nvPicPr>
          <p:cNvPr id="12" name="Billede 11" descr="Et billede, der indeholder tekst, skilt, ur&#10;&#10;Automatisk genereret beskrivelse">
            <a:extLst>
              <a:ext uri="{FF2B5EF4-FFF2-40B4-BE49-F238E27FC236}">
                <a16:creationId xmlns:a16="http://schemas.microsoft.com/office/drawing/2014/main" id="{A6FB75C3-AE5C-4315-84CF-8F24D2632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34" y="5947507"/>
            <a:ext cx="1992344" cy="62234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628D780-1D53-4FB3-86BF-195858257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5F90CC28-C609-48BF-A487-FDD433A7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083"/>
            <a:ext cx="5662015" cy="4719792"/>
          </a:xfrm>
        </p:spPr>
        <p:txBody>
          <a:bodyPr>
            <a:normAutofit/>
          </a:bodyPr>
          <a:lstStyle/>
          <a:p>
            <a:r>
              <a:rPr lang="da-DK" dirty="0"/>
              <a:t>Tilbudssum, dækningsbidrag og administrationsbidrag</a:t>
            </a:r>
          </a:p>
          <a:p>
            <a:r>
              <a:rPr lang="da-DK" dirty="0"/>
              <a:t>Forståelse af åben økonomi og partnering</a:t>
            </a:r>
          </a:p>
          <a:p>
            <a:r>
              <a:rPr lang="da-DK" dirty="0"/>
              <a:t>Løsningsforslag, herunder kvalitet, logistik og bæredygtighed</a:t>
            </a:r>
          </a:p>
          <a:p>
            <a:r>
              <a:rPr lang="da-DK" dirty="0"/>
              <a:t>Organisation, herunder bemanding, kompetencer, håndtering af interessenter og arbejdsmiljø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C8506F1-4C60-487E-B108-3C12591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Evalueringskriterier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111B108-9257-40D4-9280-8468742F8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1579" y="2392680"/>
            <a:ext cx="4853583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D0C9F40-BF08-4436-AF4C-7A417223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C8506F1-4C60-487E-B108-3C12591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83" y="402139"/>
            <a:ext cx="1159042" cy="6053722"/>
          </a:xfrm>
        </p:spPr>
        <p:txBody>
          <a:bodyPr vert="vert270">
            <a:normAutofit/>
          </a:bodyPr>
          <a:lstStyle/>
          <a:p>
            <a:pPr algn="ctr"/>
            <a:r>
              <a:rPr lang="da-DK" sz="4000" dirty="0"/>
              <a:t>Økonomiforside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E7C578B-CC7B-4AB1-A7F3-319D5D5982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00" y="438235"/>
            <a:ext cx="5378069" cy="5864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774A246-9EEC-4E3C-A8E3-03A8084B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5" y="202983"/>
            <a:ext cx="1783622" cy="1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p_tag xmlns="abbeec68-b05e-4e2e-88e5-2ac3e13fe809">Prækvalifikation</wp_tag>
    <wpItemLocation xmlns="14bfd2bb-3d4a-4549-9197-f3410a8da64b">329c7218561d40c2b6e97c459d24c8f8;220712854017440c96106db2ed4addd7;46739;</wpItemLocation>
    <TaxCatchAll xmlns="036bf131-2294-4440-870b-068da07af9b3" xsi:nil="true"/>
    <n2451c368a67462eaa8aa63a8d73daa5 xmlns="036bf131-2294-4440-870b-068da07af9b3">
      <Terms xmlns="http://schemas.microsoft.com/office/infopath/2007/PartnerControls"/>
    </n2451c368a67462eaa8aa63a8d73daa5>
    <lcf76f155ced4ddcb4097134ff3c332f xmlns="f29c6459-6346-4058-bdc3-82b987ec4cf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3985F7C2DD014ABC76DD0819F824D2" ma:contentTypeVersion="15" ma:contentTypeDescription="Opret et nyt dokument." ma:contentTypeScope="" ma:versionID="e3854e5c389a5e44d3aa773155b02456">
  <xsd:schema xmlns:xsd="http://www.w3.org/2001/XMLSchema" xmlns:xs="http://www.w3.org/2001/XMLSchema" xmlns:p="http://schemas.microsoft.com/office/2006/metadata/properties" xmlns:ns2="abbeec68-b05e-4e2e-88e5-2ac3e13fe809" xmlns:ns3="14bfd2bb-3d4a-4549-9197-f3410a8da64b" xmlns:ns4="036bf131-2294-4440-870b-068da07af9b3" xmlns:ns5="f29c6459-6346-4058-bdc3-82b987ec4cf6" targetNamespace="http://schemas.microsoft.com/office/2006/metadata/properties" ma:root="true" ma:fieldsID="7cb9d88b50f159c9ef4f7fc3ef30065f" ns2:_="" ns3:_="" ns4:_="" ns5:_="">
    <xsd:import namespace="abbeec68-b05e-4e2e-88e5-2ac3e13fe809"/>
    <xsd:import namespace="14bfd2bb-3d4a-4549-9197-f3410a8da64b"/>
    <xsd:import namespace="036bf131-2294-4440-870b-068da07af9b3"/>
    <xsd:import namespace="f29c6459-6346-4058-bdc3-82b987ec4cf6"/>
    <xsd:element name="properties">
      <xsd:complexType>
        <xsd:sequence>
          <xsd:element name="documentManagement">
            <xsd:complexType>
              <xsd:all>
                <xsd:element ref="ns2:wp_tag" minOccurs="0"/>
                <xsd:element ref="ns3:wpItemLocation" minOccurs="0"/>
                <xsd:element ref="ns4:n2451c368a67462eaa8aa63a8d73daa5" minOccurs="0"/>
                <xsd:element ref="ns4:TaxCatchAll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LengthInSecond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8" nillable="true" ma:displayName="Stage tag" ma:default="Prækvalifikation" ma:internalName="wp_ta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9" nillable="true" ma:displayName="wpItemLocation" ma:default="329c7218561d40c2b6e97c459d24c8f8;220712854017440c96106db2ed4addd7;46739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bf131-2294-4440-870b-068da07af9b3" elementFormDefault="qualified">
    <xsd:import namespace="http://schemas.microsoft.com/office/2006/documentManagement/types"/>
    <xsd:import namespace="http://schemas.microsoft.com/office/infopath/2007/PartnerControls"/>
    <xsd:element name="n2451c368a67462eaa8aa63a8d73daa5" ma:index="11" nillable="true" ma:taxonomy="true" ma:internalName="n2451c368a67462eaa8aa63a8d73daa5" ma:taxonomyFieldName="ccDocumentType" ma:displayName="Documenttype" ma:default="" ma:fieldId="{72451c36-8a67-462e-aa8a-a63a8d73daa5}" ma:sspId="f395979f-6f85-49b4-9e31-20915f1c24a5" ma:termSetId="daac4cd7-dae1-4517-a8f0-b65930f997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88a325e1-1e5b-47ce-b142-27c3f54c708d}" ma:internalName="TaxCatchAll" ma:showField="CatchAllData" ma:web="036bf131-2294-4440-870b-068da07af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c6459-6346-4058-bdc3-82b987ec4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f395979f-6f85-49b4-9e31-20915f1c2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F2C390-9352-4271-91FF-1DC350A910DD}">
  <ds:schemaRefs>
    <ds:schemaRef ds:uri="http://purl.org/dc/elements/1.1/"/>
    <ds:schemaRef ds:uri="14bfd2bb-3d4a-4549-9197-f3410a8da64b"/>
    <ds:schemaRef ds:uri="abbeec68-b05e-4e2e-88e5-2ac3e13fe809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29c6459-6346-4058-bdc3-82b987ec4cf6"/>
    <ds:schemaRef ds:uri="036bf131-2294-4440-870b-068da07af9b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C988E4-2ED6-4C9C-924A-0F83853D2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eec68-b05e-4e2e-88e5-2ac3e13fe809"/>
    <ds:schemaRef ds:uri="14bfd2bb-3d4a-4549-9197-f3410a8da64b"/>
    <ds:schemaRef ds:uri="036bf131-2294-4440-870b-068da07af9b3"/>
    <ds:schemaRef ds:uri="f29c6459-6346-4058-bdc3-82b987ec4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524409-B9B2-4ED3-9753-44B0321C9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</Words>
  <Application>Microsoft Office PowerPoint</Application>
  <PresentationFormat>Widescreen</PresentationFormat>
  <Paragraphs>64</Paragraphs>
  <Slides>9</Slides>
  <Notes>8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Partnering på fjernvarmeprojekter</vt:lpstr>
      <vt:lpstr>Bidt af partnering</vt:lpstr>
      <vt:lpstr>Hvad kan partnering?</vt:lpstr>
      <vt:lpstr>Åben projektøkonomi</vt:lpstr>
      <vt:lpstr>Fælles målsætninger og succeser</vt:lpstr>
      <vt:lpstr>PowerPoint-præsentation</vt:lpstr>
      <vt:lpstr>Samarbejde om partnering</vt:lpstr>
      <vt:lpstr>Evalueringskriterier</vt:lpstr>
      <vt:lpstr>Økonomiforside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Tue Avbæk Larsen</dc:creator>
  <cp:lastModifiedBy>Eva Vindbæk Tost</cp:lastModifiedBy>
  <cp:revision>11</cp:revision>
  <cp:lastPrinted>2022-06-20T12:57:51Z</cp:lastPrinted>
  <dcterms:created xsi:type="dcterms:W3CDTF">2021-11-16T14:03:45Z</dcterms:created>
  <dcterms:modified xsi:type="dcterms:W3CDTF">2022-06-20T12:58:15Z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0x010100363985F7C2DD014ABC76DD0819F824D2</vt:lpwstr>
  </property>
  <property fmtid="{D5CDD505-2E9C-101B-9397-08002B2CF9AE}" pid="3" name="Order">
    <vt:r8>28300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cDocumentType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